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sldIdLst>
    <p:sldId id="256" r:id="rId2"/>
    <p:sldId id="424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2" r:id="rId20"/>
    <p:sldId id="401" r:id="rId21"/>
    <p:sldId id="403" r:id="rId22"/>
    <p:sldId id="404" r:id="rId23"/>
    <p:sldId id="418" r:id="rId24"/>
    <p:sldId id="419" r:id="rId25"/>
    <p:sldId id="420" r:id="rId26"/>
    <p:sldId id="405" r:id="rId27"/>
    <p:sldId id="407" r:id="rId28"/>
    <p:sldId id="414" r:id="rId29"/>
    <p:sldId id="416" r:id="rId30"/>
    <p:sldId id="408" r:id="rId31"/>
    <p:sldId id="417" r:id="rId32"/>
    <p:sldId id="421" r:id="rId33"/>
    <p:sldId id="422" r:id="rId34"/>
    <p:sldId id="423" r:id="rId35"/>
    <p:sldId id="409" r:id="rId36"/>
    <p:sldId id="410" r:id="rId37"/>
    <p:sldId id="411" r:id="rId38"/>
    <p:sldId id="413" r:id="rId39"/>
    <p:sldId id="41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1" d="100"/>
          <a:sy n="111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theory.stanford.edu/~amitp/GameProgrammin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Path Planning in Discrete Sampled 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worst case performance</a:t>
            </a:r>
          </a:p>
          <a:p>
            <a:pPr lvl="1"/>
            <a:r>
              <a:rPr lang="en-US" dirty="0" smtClean="0"/>
              <a:t>same as uniform subdivision</a:t>
            </a:r>
          </a:p>
          <a:p>
            <a:r>
              <a:rPr lang="en-US" dirty="0" smtClean="0"/>
              <a:t>if most of the space is occupied or </a:t>
            </a:r>
            <a:r>
              <a:rPr lang="en-US" dirty="0" err="1" smtClean="0"/>
              <a:t>freespace</a:t>
            </a:r>
            <a:r>
              <a:rPr lang="en-US" dirty="0" smtClean="0"/>
              <a:t> then the representation is compact</a:t>
            </a:r>
          </a:p>
          <a:p>
            <a:r>
              <a:rPr lang="en-US" dirty="0" smtClean="0"/>
              <a:t>generalizes to N dimensions</a:t>
            </a:r>
          </a:p>
          <a:p>
            <a:r>
              <a:rPr lang="en-US" dirty="0" smtClean="0"/>
              <a:t>representation changes dramatically if objects move even a small amount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Connectivity in Discrete Sampled 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path on a discrete grid is a sequence of moves between connected cells</a:t>
            </a:r>
          </a:p>
          <a:p>
            <a:r>
              <a:rPr lang="en-US" dirty="0" smtClean="0"/>
              <a:t>for a square tiling there are two possible definitions of connectivity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8-connectivity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a 4-connected tiling the distance between two cells is called the taxicab distance, rectilinear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norm,  city block distance, or Manhattan distance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438400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finds a path between a start and goal point in spaces represented as a grid where</a:t>
            </a:r>
          </a:p>
          <a:p>
            <a:pPr lvl="1"/>
            <a:r>
              <a:rPr lang="en-US" dirty="0" smtClean="0"/>
              <a:t>free space is labeled with a 0</a:t>
            </a:r>
          </a:p>
          <a:p>
            <a:pPr lvl="1"/>
            <a:r>
              <a:rPr lang="en-US" dirty="0" smtClean="0"/>
              <a:t>obstacles are labeled with a 1</a:t>
            </a:r>
          </a:p>
          <a:p>
            <a:pPr lvl="1"/>
            <a:r>
              <a:rPr lang="en-US" dirty="0" smtClean="0"/>
              <a:t>the goal is labeled with a 2</a:t>
            </a:r>
          </a:p>
          <a:p>
            <a:pPr lvl="1"/>
            <a:r>
              <a:rPr lang="en-US" dirty="0" smtClean="0"/>
              <a:t>the start is known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1509" y="60314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starting at the goal cell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L := 2</a:t>
            </a:r>
          </a:p>
          <a:p>
            <a:pPr marL="514350" indent="-514350">
              <a:buNone/>
            </a:pPr>
            <a:r>
              <a:rPr lang="en-US" dirty="0" smtClean="0"/>
              <a:t>while start cell is unlabelled</a:t>
            </a:r>
          </a:p>
          <a:p>
            <a:pPr marL="514350" indent="-514350">
              <a:buNone/>
            </a:pPr>
            <a:r>
              <a:rPr lang="en-US" dirty="0" smtClean="0"/>
              <a:t>	for each cell C with label L</a:t>
            </a:r>
          </a:p>
          <a:p>
            <a:pPr marL="514350" indent="-514350">
              <a:buNone/>
            </a:pPr>
            <a:r>
              <a:rPr lang="en-US" dirty="0" smtClean="0"/>
              <a:t>		for each cell Z connected to C with label 0</a:t>
            </a:r>
          </a:p>
          <a:p>
            <a:pPr marL="514350" indent="-514350">
              <a:buNone/>
            </a:pPr>
            <a:r>
              <a:rPr lang="en-US" dirty="0" smtClean="0"/>
              <a:t>		     label Z with L+1</a:t>
            </a:r>
          </a:p>
          <a:p>
            <a:pPr marL="514350" indent="-514350">
              <a:buNone/>
            </a:pPr>
            <a:r>
              <a:rPr lang="en-US" dirty="0" smtClean="0"/>
              <a:t>	L := L + 1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Spatial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represent space itself, rather than the objects in it, using discrete samples</a:t>
            </a:r>
          </a:p>
          <a:p>
            <a:r>
              <a:rPr lang="en-US" dirty="0" smtClean="0"/>
              <a:t>many ways to perform sampling, but the simplest is to use a grid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3581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4114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3505200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4050268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generate a path starting from the start point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L := start point label</a:t>
            </a:r>
          </a:p>
          <a:p>
            <a:pPr>
              <a:buNone/>
            </a:pPr>
            <a:r>
              <a:rPr lang="en-US" dirty="0" smtClean="0"/>
              <a:t>while not at the goal</a:t>
            </a:r>
          </a:p>
          <a:p>
            <a:pPr>
              <a:buNone/>
            </a:pPr>
            <a:r>
              <a:rPr lang="en-US" dirty="0" smtClean="0"/>
              <a:t>	move to any connected cell with label L-1</a:t>
            </a:r>
          </a:p>
          <a:p>
            <a:pPr>
              <a:buNone/>
            </a:pPr>
            <a:r>
              <a:rPr lang="en-US" dirty="0" smtClean="0"/>
              <a:t>	L := L-1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advantage:</a:t>
            </a:r>
          </a:p>
          <a:p>
            <a:pPr lvl="1"/>
            <a:r>
              <a:rPr lang="en-US" dirty="0" smtClean="0"/>
              <a:t>will find a shortest path (in terms of connectivity) between start and goal if a path exists</a:t>
            </a:r>
          </a:p>
          <a:p>
            <a:pPr lvl="1"/>
            <a:r>
              <a:rPr lang="en-US" dirty="0" smtClean="0"/>
              <a:t>generalizes to higher dimensions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path often runs adjacent to obstacles</a:t>
            </a:r>
          </a:p>
          <a:p>
            <a:pPr lvl="1"/>
            <a:r>
              <a:rPr lang="en-US" dirty="0" smtClean="0"/>
              <a:t>planner searches the entire space with radius R around the goal (where R is the distance between the start and goal)</a:t>
            </a:r>
          </a:p>
          <a:p>
            <a:pPr lvl="1"/>
            <a:r>
              <a:rPr lang="en-US" dirty="0" smtClean="0"/>
              <a:t>paths restricted by grid connectivity are longer than necessary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paths restricted by grid connectivity are longer than necessary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Manhattan distance = 9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straight line distance = </a:t>
            </a:r>
            <a:r>
              <a:rPr lang="en-US" dirty="0" err="1" smtClean="0">
                <a:solidFill>
                  <a:srgbClr val="0000FF"/>
                </a:solidFill>
              </a:rPr>
              <a:t>sqrt</a:t>
            </a:r>
            <a:r>
              <a:rPr lang="en-US" dirty="0" smtClean="0">
                <a:solidFill>
                  <a:srgbClr val="0000FF"/>
                </a:solidFill>
              </a:rPr>
              <a:t>(16 + 25) = 6.403…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261616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657600" y="2819400"/>
            <a:ext cx="1828800" cy="152400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Best-First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avoid searching in all possible directions we might consider searching first in a direction towards the goal</a:t>
            </a:r>
          </a:p>
          <a:p>
            <a:r>
              <a:rPr lang="en-US" dirty="0" smtClean="0"/>
              <a:t>idea	</a:t>
            </a:r>
          </a:p>
          <a:p>
            <a:pPr lvl="1"/>
            <a:r>
              <a:rPr lang="en-US" dirty="0" smtClean="0"/>
              <a:t>use an estimate (called the heuristic) of how far a cell is from the goal</a:t>
            </a:r>
          </a:p>
          <a:p>
            <a:pPr lvl="1"/>
            <a:r>
              <a:rPr lang="en-US" dirty="0" smtClean="0"/>
              <a:t>consider the cell whose heuristic distance is the smallest first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51760" y="3657600"/>
          <a:ext cx="38404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3962400"/>
            <a:ext cx="2007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possible path with</a:t>
            </a:r>
            <a:br>
              <a:rPr lang="en-US" dirty="0" smtClean="0"/>
            </a:br>
            <a:r>
              <a:rPr lang="en-US" dirty="0" smtClean="0"/>
              <a:t>heuristic distance =</a:t>
            </a:r>
            <a:br>
              <a:rPr lang="en-US" dirty="0" smtClean="0"/>
            </a:br>
            <a:r>
              <a:rPr lang="en-US" dirty="0" smtClean="0"/>
              <a:t>Euclidean distance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Best-First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477000"/>
            <a:ext cx="6629400" cy="245110"/>
          </a:xfrm>
        </p:spPr>
        <p:txBody>
          <a:bodyPr/>
          <a:lstStyle/>
          <a:p>
            <a:r>
              <a:rPr lang="en-US" dirty="0" smtClean="0"/>
              <a:t>http://theory.stanford.edu/~amitp/GameProgramming/AStarComparison.html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produces expensive paths when there are concave obstacles</a:t>
            </a:r>
            <a:endParaRPr lang="en-US" dirty="0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6925" y="1638300"/>
            <a:ext cx="50101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Uniform Spatial Sampling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very general representation</a:t>
            </a:r>
          </a:p>
          <a:p>
            <a:pPr lvl="1"/>
            <a:r>
              <a:rPr lang="en-US" dirty="0" smtClean="0"/>
              <a:t>grid locations can represent anything</a:t>
            </a:r>
          </a:p>
          <a:p>
            <a:r>
              <a:rPr lang="en-US" dirty="0" smtClean="0"/>
              <a:t>if something moves then the representation does not change dramatically</a:t>
            </a:r>
          </a:p>
          <a:p>
            <a:r>
              <a:rPr lang="en-US" dirty="0" smtClean="0"/>
              <a:t>limited by grid resolution</a:t>
            </a:r>
          </a:p>
          <a:p>
            <a:pPr lvl="1"/>
            <a:r>
              <a:rPr lang="en-US" dirty="0" smtClean="0"/>
              <a:t>large cell size gives a coarse representation</a:t>
            </a:r>
          </a:p>
          <a:p>
            <a:pPr lvl="1"/>
            <a:r>
              <a:rPr lang="en-US" dirty="0" smtClean="0"/>
              <a:t>small cell size is storage intensive</a:t>
            </a:r>
          </a:p>
          <a:p>
            <a:pPr lvl="2"/>
            <a:r>
              <a:rPr lang="en-US" dirty="0" smtClean="0"/>
              <a:t>football pitch at 1cm</a:t>
            </a:r>
            <a:r>
              <a:rPr lang="en-US" baseline="30000" dirty="0" smtClean="0"/>
              <a:t>2</a:t>
            </a:r>
            <a:r>
              <a:rPr lang="en-US" dirty="0" smtClean="0"/>
              <a:t> resolution</a:t>
            </a:r>
          </a:p>
          <a:p>
            <a:pPr lvl="3"/>
            <a:r>
              <a:rPr lang="en-US" dirty="0" smtClean="0"/>
              <a:t>105m x 68m x 100 x 100 = 71,400, 000 cells</a:t>
            </a:r>
          </a:p>
          <a:p>
            <a:pPr lvl="2"/>
            <a:r>
              <a:rPr lang="en-US" dirty="0" smtClean="0"/>
              <a:t>3D is much worse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A* is a common algorithm in game AI programming and robotics</a:t>
            </a:r>
          </a:p>
          <a:p>
            <a:pPr lvl="1"/>
            <a:r>
              <a:rPr lang="en-US" dirty="0" smtClean="0"/>
              <a:t>first described in 1968</a:t>
            </a:r>
          </a:p>
          <a:p>
            <a:pPr lvl="1"/>
            <a:r>
              <a:rPr lang="en-US" dirty="0" smtClean="0">
                <a:hlinkClick r:id="rId2"/>
              </a:rPr>
              <a:t>http://theory.stanford.edu/~amitp/GameProgramming/</a:t>
            </a:r>
            <a:endParaRPr lang="en-US" dirty="0" smtClean="0"/>
          </a:p>
          <a:p>
            <a:r>
              <a:rPr lang="en-US" dirty="0" smtClean="0"/>
              <a:t>A* is the foundation for Theta*</a:t>
            </a:r>
          </a:p>
          <a:p>
            <a:pPr lvl="1"/>
            <a:r>
              <a:rPr lang="en-US" dirty="0" smtClean="0"/>
              <a:t>Daniel, Nash, Koenig. Theta*: Any-Angle Planning on Grids, Journal of Artificial Intelligence Research, 39, 2010.</a:t>
            </a:r>
          </a:p>
          <a:p>
            <a:pPr lvl="1"/>
            <a:r>
              <a:rPr lang="en-US" dirty="0" smtClean="0"/>
              <a:t>path planning on a grid where paths are allowed to pass through cells at any angle (not just using 4- or 8-connectivity)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A* combines two pieces of information</a:t>
            </a:r>
          </a:p>
          <a:p>
            <a:pPr lvl="1"/>
            <a:r>
              <a:rPr lang="en-US" dirty="0" smtClean="0"/>
              <a:t>g(n) : the cost of the path from the starting point to n</a:t>
            </a:r>
          </a:p>
          <a:p>
            <a:pPr lvl="1"/>
            <a:r>
              <a:rPr lang="en-US" dirty="0" smtClean="0"/>
              <a:t>h(n) : the heuristic cost of the path from n to the goal</a:t>
            </a:r>
          </a:p>
          <a:p>
            <a:pPr lvl="1"/>
            <a:r>
              <a:rPr lang="en-US" dirty="0" smtClean="0"/>
              <a:t>considers the cell n with the lowest cost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f(n) = g(n) + h(n)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first</a:t>
            </a:r>
          </a:p>
          <a:p>
            <a:r>
              <a:rPr lang="en-US" dirty="0" smtClean="0"/>
              <a:t>compromise between </a:t>
            </a:r>
            <a:r>
              <a:rPr lang="en-US" dirty="0" err="1" smtClean="0"/>
              <a:t>Dijkstra’s</a:t>
            </a:r>
            <a:r>
              <a:rPr lang="en-US" dirty="0" smtClean="0"/>
              <a:t> algorithm and greedy best-first search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heuristic distance function h(n) affects how the algorithm performs the search</a:t>
            </a:r>
          </a:p>
          <a:p>
            <a:pPr lvl="1"/>
            <a:r>
              <a:rPr lang="en-US" dirty="0" smtClean="0"/>
              <a:t>h(n) = 0</a:t>
            </a:r>
          </a:p>
          <a:p>
            <a:pPr lvl="2"/>
            <a:r>
              <a:rPr lang="en-US" dirty="0" smtClean="0"/>
              <a:t>equivalent to </a:t>
            </a:r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h(n) &lt;= true cost of moving from n to the goal</a:t>
            </a:r>
          </a:p>
          <a:p>
            <a:pPr lvl="2"/>
            <a:r>
              <a:rPr lang="en-US" dirty="0" smtClean="0"/>
              <a:t>guaranteed to find a shortest path</a:t>
            </a:r>
          </a:p>
          <a:p>
            <a:pPr lvl="2"/>
            <a:r>
              <a:rPr lang="en-US" dirty="0" smtClean="0"/>
              <a:t>the smaller h(n) the more it expands the search to cells closer to the start</a:t>
            </a:r>
          </a:p>
          <a:p>
            <a:pPr lvl="1"/>
            <a:r>
              <a:rPr lang="en-US" dirty="0" smtClean="0"/>
              <a:t>h(n) = true cost of moving from n to the goal</a:t>
            </a:r>
          </a:p>
          <a:p>
            <a:pPr lvl="2"/>
            <a:r>
              <a:rPr lang="en-US" dirty="0" smtClean="0"/>
              <a:t>will find a best path with the minimal amount of searching</a:t>
            </a:r>
          </a:p>
          <a:p>
            <a:pPr lvl="1"/>
            <a:r>
              <a:rPr lang="en-US" dirty="0" smtClean="0"/>
              <a:t>h(n) &gt; true cost of moving from n to the goal some of the time</a:t>
            </a:r>
          </a:p>
          <a:p>
            <a:pPr lvl="2"/>
            <a:r>
              <a:rPr lang="en-US" dirty="0" smtClean="0"/>
              <a:t>not guaranteed to find a shortest path but might find a path in a shorter amount of time</a:t>
            </a:r>
          </a:p>
          <a:p>
            <a:pPr lvl="1"/>
            <a:r>
              <a:rPr lang="en-US" dirty="0" smtClean="0"/>
              <a:t>h(n) &gt;&gt; true cost of moving from n to the goal	</a:t>
            </a:r>
          </a:p>
          <a:p>
            <a:pPr lvl="2"/>
            <a:r>
              <a:rPr lang="en-US" dirty="0" smtClean="0"/>
              <a:t>behaves like greedy best-first 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77000"/>
            <a:ext cx="6553200" cy="245110"/>
          </a:xfrm>
        </p:spPr>
        <p:txBody>
          <a:bodyPr/>
          <a:lstStyle/>
          <a:p>
            <a:r>
              <a:rPr lang="en-US" dirty="0" smtClean="0"/>
              <a:t>http://en.wikipedia.org/wiki/File:Astar_progress_animation.gif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/>
              <a:t>h(n) &lt;= true cost of moving from n to the goal</a:t>
            </a:r>
          </a:p>
          <a:p>
            <a:endParaRPr lang="en-US" dirty="0"/>
          </a:p>
        </p:txBody>
      </p:sp>
      <p:pic>
        <p:nvPicPr>
          <p:cNvPr id="155651" name="Picture 3" descr="C:\Users\burton\Desktop\4421\2012\Astar_progress_animatio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2428875"/>
            <a:ext cx="20002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477000"/>
            <a:ext cx="6629400" cy="245110"/>
          </a:xfrm>
        </p:spPr>
        <p:txBody>
          <a:bodyPr/>
          <a:lstStyle/>
          <a:p>
            <a:r>
              <a:rPr lang="en-US" dirty="0" smtClean="0"/>
              <a:t>http://en.wikipedia.org/wiki/File:Weighted_A_star_with_eps_5.gif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h(n) &gt;</a:t>
            </a:r>
            <a:r>
              <a:rPr lang="en-US" dirty="0" smtClean="0"/>
              <a:t> true cost of moving from n to the goal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56675" name="Picture 3" descr="C:\Users\burton\Desktop\4421\2012\Weighted_A_star_with_eps_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2428875"/>
            <a:ext cx="20002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continuous space potential functions can be used for path planning</a:t>
            </a:r>
          </a:p>
          <a:p>
            <a:r>
              <a:rPr lang="en-US" dirty="0" smtClean="0"/>
              <a:t>a potential function is a differentiable real-valued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i.e.,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assigns a scalar real value to every point in space</a:t>
            </a:r>
          </a:p>
          <a:p>
            <a:r>
              <a:rPr lang="en-US" dirty="0" smtClean="0"/>
              <a:t>potential functions you might know</a:t>
            </a:r>
          </a:p>
          <a:p>
            <a:pPr lvl="1"/>
            <a:r>
              <a:rPr lang="en-US" dirty="0" smtClean="0"/>
              <a:t>gravitational potential</a:t>
            </a:r>
          </a:p>
          <a:p>
            <a:pPr lvl="1"/>
            <a:r>
              <a:rPr lang="en-US" smtClean="0"/>
              <a:t>electrostatic potential</a:t>
            </a:r>
            <a:endParaRPr lang="en-US" dirty="0"/>
          </a:p>
        </p:txBody>
      </p:sp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3797300" y="2209800"/>
          <a:ext cx="1549400" cy="406400"/>
        </p:xfrm>
        <a:graphic>
          <a:graphicData uri="http://schemas.openxmlformats.org/presentationml/2006/ole">
            <p:oleObj spid="_x0000_s120834" name="Equation" r:id="rId3" imgW="7743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goal potential should be an attractive potential</a:t>
            </a:r>
          </a:p>
          <a:p>
            <a:pPr lvl="1"/>
            <a:r>
              <a:rPr lang="en-US" dirty="0" smtClean="0"/>
              <a:t>small near the goal</a:t>
            </a:r>
          </a:p>
          <a:p>
            <a:pPr lvl="1"/>
            <a:r>
              <a:rPr lang="en-US" dirty="0" smtClean="0"/>
              <a:t>large far from the goal</a:t>
            </a:r>
          </a:p>
          <a:p>
            <a:pPr lvl="1"/>
            <a:r>
              <a:rPr lang="en-US" dirty="0" smtClean="0"/>
              <a:t>monotonically increasing</a:t>
            </a:r>
          </a:p>
          <a:p>
            <a:pPr lvl="2"/>
            <a:r>
              <a:rPr lang="en-US" dirty="0" smtClean="0"/>
              <a:t>nice too if it is continuously differentiable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quadratic potential</a:t>
            </a:r>
            <a:endParaRPr lang="en-US" dirty="0"/>
          </a:p>
        </p:txBody>
      </p:sp>
      <p:graphicFrame>
        <p:nvGraphicFramePr>
          <p:cNvPr id="138242" name="Object 2"/>
          <p:cNvGraphicFramePr>
            <a:graphicFrameLocks noChangeAspect="1"/>
          </p:cNvGraphicFramePr>
          <p:nvPr/>
        </p:nvGraphicFramePr>
        <p:xfrm>
          <a:off x="3213100" y="1524000"/>
          <a:ext cx="2717800" cy="609600"/>
        </p:xfrm>
        <a:graphic>
          <a:graphicData uri="http://schemas.openxmlformats.org/presentationml/2006/ole">
            <p:oleObj spid="_x0000_s138242" name="Equation" r:id="rId3" imgW="1358640" imgH="304560" progId="Equation.3">
              <p:embed/>
            </p:oleObj>
          </a:graphicData>
        </a:graphic>
      </p:graphicFrame>
      <p:sp>
        <p:nvSpPr>
          <p:cNvPr id="11" name="Freeform 10"/>
          <p:cNvSpPr/>
          <p:nvPr/>
        </p:nvSpPr>
        <p:spPr>
          <a:xfrm>
            <a:off x="2044558" y="3421295"/>
            <a:ext cx="4726113" cy="1244885"/>
          </a:xfrm>
          <a:custGeom>
            <a:avLst/>
            <a:gdLst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5092558"/>
              <a:gd name="connsiteY0" fmla="*/ 219183 h 1453793"/>
              <a:gd name="connsiteX1" fmla="*/ 2527443 w 5092558"/>
              <a:gd name="connsiteY1" fmla="*/ 1452081 h 1453793"/>
              <a:gd name="connsiteX2" fmla="*/ 4726113 w 5092558"/>
              <a:gd name="connsiteY2" fmla="*/ 208908 h 1453793"/>
              <a:gd name="connsiteX3" fmla="*/ 4726113 w 5092558"/>
              <a:gd name="connsiteY3" fmla="*/ 198634 h 1453793"/>
              <a:gd name="connsiteX0" fmla="*/ 0 w 5145213"/>
              <a:gd name="connsiteY0" fmla="*/ 165386 h 1399996"/>
              <a:gd name="connsiteX1" fmla="*/ 2527443 w 5145213"/>
              <a:gd name="connsiteY1" fmla="*/ 1398284 h 1399996"/>
              <a:gd name="connsiteX2" fmla="*/ 4726113 w 5145213"/>
              <a:gd name="connsiteY2" fmla="*/ 155111 h 1399996"/>
              <a:gd name="connsiteX3" fmla="*/ 5042042 w 5145213"/>
              <a:gd name="connsiteY3" fmla="*/ 467617 h 1399996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26113" h="1244885">
                <a:moveTo>
                  <a:pt x="0" y="10275"/>
                </a:moveTo>
                <a:cubicBezTo>
                  <a:pt x="799672" y="708917"/>
                  <a:pt x="1739758" y="1244885"/>
                  <a:pt x="2527443" y="1243173"/>
                </a:cubicBezTo>
                <a:cubicBezTo>
                  <a:pt x="3315128" y="1241461"/>
                  <a:pt x="4249649" y="518987"/>
                  <a:pt x="4726113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5800" y="4572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44873" y="4876800"/>
            <a:ext cx="2654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goal</a:t>
            </a:r>
          </a:p>
          <a:p>
            <a:pPr algn="ctr"/>
            <a:r>
              <a:rPr lang="en-US" dirty="0" smtClean="0"/>
              <a:t>located at a minimum in U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3505200"/>
            <a:ext cx="381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3429000"/>
            <a:ext cx="240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“rolls” towards the goal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“rolling towards the goal” can be accomplished using gradient descent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gradient descent</a:t>
            </a:r>
          </a:p>
          <a:p>
            <a:pPr lvl="1"/>
            <a:r>
              <a:rPr lang="en-US" dirty="0" smtClean="0"/>
              <a:t>starting at initial configuration, take a small step in the direction opposite to the gradient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until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F|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3619500" y="1676400"/>
          <a:ext cx="1905000" cy="1930400"/>
        </p:xfrm>
        <a:graphic>
          <a:graphicData uri="http://schemas.openxmlformats.org/presentationml/2006/ole">
            <p:oleObj spid="_x0000_s139266" name="Equation" r:id="rId3" imgW="952200" imgH="965160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wave-front planner basically works this way</a:t>
            </a:r>
          </a:p>
          <a:p>
            <a:pPr lvl="1"/>
            <a:r>
              <a:rPr lang="en-US" dirty="0" smtClean="0"/>
              <a:t>it defines a potential where there is only one minimum</a:t>
            </a:r>
          </a:p>
          <a:p>
            <a:pPr lvl="2"/>
            <a:r>
              <a:rPr lang="en-US" dirty="0" smtClean="0"/>
              <a:t>the minimum is located at the goal</a:t>
            </a:r>
          </a:p>
          <a:p>
            <a:pPr lvl="1"/>
            <a:r>
              <a:rPr lang="en-US" dirty="0" smtClean="0"/>
              <a:t>it then uses gradient descent to move towards the goal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25908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63362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Recursive Hierarchical Representations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storage space can be conserved by observing that free space cells and occupied cells tend to cluster</a:t>
            </a:r>
          </a:p>
          <a:p>
            <a:pPr lvl="1"/>
            <a:r>
              <a:rPr lang="en-US" dirty="0" smtClean="0"/>
              <a:t>group the clusters into larger cells</a:t>
            </a:r>
          </a:p>
          <a:p>
            <a:r>
              <a:rPr lang="en-US" dirty="0" err="1" smtClean="0"/>
              <a:t>quadtree</a:t>
            </a:r>
            <a:endParaRPr lang="en-US" dirty="0" smtClean="0"/>
          </a:p>
          <a:p>
            <a:pPr lvl="1"/>
            <a:r>
              <a:rPr lang="en-US" dirty="0" smtClean="0"/>
              <a:t>recursively subdivide space into 4 equal-sized cells until every cell is either uniformly free or uniformly occupied</a:t>
            </a:r>
          </a:p>
          <a:p>
            <a:pPr lvl="2"/>
            <a:r>
              <a:rPr lang="en-US" dirty="0" smtClean="0"/>
              <a:t>or some threshold resolution is reached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3934</TotalTime>
  <Words>4140</Words>
  <Application>Microsoft Office PowerPoint</Application>
  <PresentationFormat>On-screen Show (4:3)</PresentationFormat>
  <Paragraphs>3354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Origin</vt:lpstr>
      <vt:lpstr>Equation</vt:lpstr>
      <vt:lpstr>Day 28</vt:lpstr>
      <vt:lpstr>Spatial Decomposition</vt:lpstr>
      <vt:lpstr>Uniform Spatial Sampling</vt:lpstr>
      <vt:lpstr>Recursive Hierarchical Representations</vt:lpstr>
      <vt:lpstr>Quadtree Decomposition</vt:lpstr>
      <vt:lpstr>Quadtree Decomposition</vt:lpstr>
      <vt:lpstr>Quadtree Decomposition</vt:lpstr>
      <vt:lpstr>Quadtree Decomposition</vt:lpstr>
      <vt:lpstr>Quadtree Decomposition</vt:lpstr>
      <vt:lpstr>Quadtree Decomposition</vt:lpstr>
      <vt:lpstr>Connectivity in Discrete Sampled Space</vt:lpstr>
      <vt:lpstr>4-Connectivity</vt:lpstr>
      <vt:lpstr>Wave-Front Planner</vt:lpstr>
      <vt:lpstr>Wave-Front Planner</vt:lpstr>
      <vt:lpstr>Slide 15</vt:lpstr>
      <vt:lpstr>Slide 16</vt:lpstr>
      <vt:lpstr>Slide 17</vt:lpstr>
      <vt:lpstr>Slide 18</vt:lpstr>
      <vt:lpstr>Slide 19</vt:lpstr>
      <vt:lpstr>Slide 20</vt:lpstr>
      <vt:lpstr>Wave-Front Planner</vt:lpstr>
      <vt:lpstr>Slide 22</vt:lpstr>
      <vt:lpstr>Another Example</vt:lpstr>
      <vt:lpstr>Slide 24</vt:lpstr>
      <vt:lpstr>Slide 25</vt:lpstr>
      <vt:lpstr>Wave-Front Planner</vt:lpstr>
      <vt:lpstr>Wave-Front Planner</vt:lpstr>
      <vt:lpstr>Greedy Best-First Search</vt:lpstr>
      <vt:lpstr>Greedy Best-First Search</vt:lpstr>
      <vt:lpstr>A*</vt:lpstr>
      <vt:lpstr>A*</vt:lpstr>
      <vt:lpstr>A*</vt:lpstr>
      <vt:lpstr>A*</vt:lpstr>
      <vt:lpstr>A*</vt:lpstr>
      <vt:lpstr>Potential Functions</vt:lpstr>
      <vt:lpstr>Goal Potential</vt:lpstr>
      <vt:lpstr>Goal Potential</vt:lpstr>
      <vt:lpstr>Goal Potential</vt:lpstr>
      <vt:lpstr>Goal Potential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66</cp:revision>
  <dcterms:created xsi:type="dcterms:W3CDTF">2011-01-07T01:27:12Z</dcterms:created>
  <dcterms:modified xsi:type="dcterms:W3CDTF">2012-03-18T23:57:25Z</dcterms:modified>
</cp:coreProperties>
</file>